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1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72" r:id="rId12"/>
  </p:sldIdLst>
  <p:sldSz cx="12192000" cy="6858000"/>
  <p:notesSz cx="6858000" cy="9144000"/>
  <p:embeddedFontLst>
    <p:embeddedFont>
      <p:font typeface="OPPOSans B" panose="02010600030101010101" charset="-122"/>
      <p:regular r:id="rId13"/>
    </p:embeddedFont>
    <p:embeddedFont>
      <p:font typeface="OPPOSans H" panose="02010600030101010101" charset="-122"/>
      <p:regular r:id="rId14"/>
    </p:embeddedFont>
    <p:embeddedFont>
      <p:font typeface="OPPOSans R" panose="02010600030101010101" charset="-122"/>
      <p:regular r:id="rId15"/>
    </p:embeddedFont>
    <p:embeddedFont>
      <p:font typeface="Source Han Sans" panose="02010600030101010101" charset="-122"/>
      <p:regular r:id="rId16"/>
    </p:embeddedFont>
    <p:embeddedFont>
      <p:font typeface="Source Han Sans CN Bold" panose="02010600030101010101" charset="-122"/>
      <p:bold r:id="rId17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4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2.png>
</file>

<file path=ppt/media/image3.png>
</file>

<file path=ppt/media/image4.pn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9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16.xml"/><Relationship Id="rId13" Type="http://schemas.openxmlformats.org/officeDocument/2006/relationships/image" Target="../media/image4.png"/><Relationship Id="rId3" Type="http://schemas.openxmlformats.org/officeDocument/2006/relationships/tags" Target="../tags/tag11.xml"/><Relationship Id="rId7" Type="http://schemas.openxmlformats.org/officeDocument/2006/relationships/tags" Target="../tags/tag15.xml"/><Relationship Id="rId12" Type="http://schemas.openxmlformats.org/officeDocument/2006/relationships/image" Target="../media/image3.png"/><Relationship Id="rId2" Type="http://schemas.openxmlformats.org/officeDocument/2006/relationships/tags" Target="../tags/tag10.xml"/><Relationship Id="rId1" Type="http://schemas.openxmlformats.org/officeDocument/2006/relationships/tags" Target="../tags/tag9.xml"/><Relationship Id="rId6" Type="http://schemas.openxmlformats.org/officeDocument/2006/relationships/tags" Target="../tags/tag14.xml"/><Relationship Id="rId11" Type="http://schemas.openxmlformats.org/officeDocument/2006/relationships/image" Target="../media/image2.png"/><Relationship Id="rId5" Type="http://schemas.openxmlformats.org/officeDocument/2006/relationships/tags" Target="../tags/tag13.xml"/><Relationship Id="rId10" Type="http://schemas.openxmlformats.org/officeDocument/2006/relationships/slideLayout" Target="../slideLayouts/slideLayout1.xml"/><Relationship Id="rId4" Type="http://schemas.openxmlformats.org/officeDocument/2006/relationships/tags" Target="../tags/tag12.xml"/><Relationship Id="rId9" Type="http://schemas.openxmlformats.org/officeDocument/2006/relationships/tags" Target="../tags/tag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image" Target="../media/image5.jpeg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2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29.xml"/><Relationship Id="rId13" Type="http://schemas.openxmlformats.org/officeDocument/2006/relationships/slideLayout" Target="../slideLayouts/slideLayout1.xml"/><Relationship Id="rId3" Type="http://schemas.openxmlformats.org/officeDocument/2006/relationships/tags" Target="../tags/tag24.xml"/><Relationship Id="rId7" Type="http://schemas.openxmlformats.org/officeDocument/2006/relationships/tags" Target="../tags/tag28.xml"/><Relationship Id="rId12" Type="http://schemas.openxmlformats.org/officeDocument/2006/relationships/tags" Target="../tags/tag33.xml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tags" Target="../tags/tag27.xml"/><Relationship Id="rId11" Type="http://schemas.openxmlformats.org/officeDocument/2006/relationships/tags" Target="../tags/tag32.xml"/><Relationship Id="rId5" Type="http://schemas.openxmlformats.org/officeDocument/2006/relationships/tags" Target="../tags/tag26.xml"/><Relationship Id="rId10" Type="http://schemas.openxmlformats.org/officeDocument/2006/relationships/tags" Target="../tags/tag31.xml"/><Relationship Id="rId4" Type="http://schemas.openxmlformats.org/officeDocument/2006/relationships/tags" Target="../tags/tag25.xml"/><Relationship Id="rId9" Type="http://schemas.openxmlformats.org/officeDocument/2006/relationships/tags" Target="../tags/tag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84200" y="1787009"/>
            <a:ext cx="5836368" cy="20110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gradFill>
                  <a:gsLst>
                    <a:gs pos="1300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可视化东北三省天气
实况设计方案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822325" y="5343727"/>
            <a:ext cx="2811853" cy="4934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895950" y="5467047"/>
            <a:ext cx="204351" cy="22136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695323" y="4391593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695323" y="5118162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698499" y="4463542"/>
            <a:ext cx="5499101" cy="6696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A1B9FE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2024.12.16</a:t>
            </a: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1514869" y="1431661"/>
            <a:ext cx="3014689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1019745" y="1567216"/>
            <a:ext cx="3262872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956202" y="5393061"/>
            <a:ext cx="2752271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 err="1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组员：吴颖彤，谢佳雯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2412" y="5826078"/>
            <a:ext cx="12248030" cy="1031922"/>
          </a:xfrm>
          <a:custGeom>
            <a:avLst/>
            <a:gdLst>
              <a:gd name="connsiteX0" fmla="*/ 0 w 12191999"/>
              <a:gd name="connsiteY0" fmla="*/ 0 h 1031906"/>
              <a:gd name="connsiteX1" fmla="*/ 97612 w 12191999"/>
              <a:gd name="connsiteY1" fmla="*/ 51085 h 1031906"/>
              <a:gd name="connsiteX2" fmla="*/ 6108700 w 12191999"/>
              <a:gd name="connsiteY2" fmla="*/ 925606 h 1031906"/>
              <a:gd name="connsiteX3" fmla="*/ 12119789 w 12191999"/>
              <a:gd name="connsiteY3" fmla="*/ 51085 h 1031906"/>
              <a:gd name="connsiteX4" fmla="*/ 12191999 w 12191999"/>
              <a:gd name="connsiteY4" fmla="*/ 13293 h 1031906"/>
              <a:gd name="connsiteX5" fmla="*/ 12191999 w 12191999"/>
              <a:gd name="connsiteY5" fmla="*/ 1031906 h 1031906"/>
              <a:gd name="connsiteX6" fmla="*/ 0 w 12191999"/>
              <a:gd name="connsiteY6" fmla="*/ 1031906 h 1031906"/>
            </a:gdLst>
            <a:ahLst/>
            <a:cxnLst/>
            <a:rect l="l" t="t" r="r" b="b"/>
            <a:pathLst>
              <a:path w="12191999" h="1031906">
                <a:moveTo>
                  <a:pt x="0" y="0"/>
                </a:moveTo>
                <a:lnTo>
                  <a:pt x="97612" y="51085"/>
                </a:lnTo>
                <a:cubicBezTo>
                  <a:pt x="1195312" y="569402"/>
                  <a:pt x="3474728" y="925606"/>
                  <a:pt x="6108700" y="925606"/>
                </a:cubicBezTo>
                <a:cubicBezTo>
                  <a:pt x="8742672" y="925606"/>
                  <a:pt x="11022088" y="569402"/>
                  <a:pt x="12119789" y="51085"/>
                </a:cubicBezTo>
                <a:lnTo>
                  <a:pt x="12191999" y="13293"/>
                </a:lnTo>
                <a:lnTo>
                  <a:pt x="12191999" y="1031906"/>
                </a:lnTo>
                <a:lnTo>
                  <a:pt x="0" y="1031906"/>
                </a:lnTo>
                <a:close/>
              </a:path>
            </a:pathLst>
          </a:custGeom>
          <a:solidFill>
            <a:schemeClr val="accent1">
              <a:alpha val="81000"/>
            </a:schemeClr>
          </a:solidFill>
          <a:ln w="254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1564222"/>
            <a:ext cx="3491470" cy="3996319"/>
          </a:xfrm>
          <a:prstGeom prst="roundRect">
            <a:avLst>
              <a:gd name="adj" fmla="val 8259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190500" dist="50800" dir="5400000" algn="c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34140" y="1725412"/>
            <a:ext cx="3145283" cy="3278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OpenDigger的应用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29152" y="2489463"/>
            <a:ext cx="3149724" cy="33418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OpenDigger作为一个开源的数据分析工具，可以帮助我们快速处理和分析大规模的天气数据。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027430" y="1564222"/>
            <a:ext cx="3491470" cy="3996319"/>
          </a:xfrm>
          <a:prstGeom prst="roundRect">
            <a:avLst>
              <a:gd name="adj" fmla="val 8259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190500" dist="50800" dir="5400000" algn="c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01168" y="1725412"/>
            <a:ext cx="3145283" cy="3278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EasyGraph的可视化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196181" y="2489463"/>
            <a:ext cx="3149724" cy="33418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EasyGraph提供了丰富的图表类型和交互功能，可以帮助我们直观展示天气数据的变化趋势。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343915" y="1564222"/>
            <a:ext cx="3491470" cy="3996319"/>
          </a:xfrm>
          <a:prstGeom prst="roundRect">
            <a:avLst>
              <a:gd name="adj" fmla="val 8259"/>
            </a:avLst>
          </a:prstGeom>
          <a:solidFill>
            <a:schemeClr val="bg1"/>
          </a:solidFill>
          <a:ln w="12700" cap="flat">
            <a:noFill/>
            <a:miter/>
          </a:ln>
          <a:effectLst>
            <a:outerShdw blurRad="190500" dist="50800" dir="5400000" algn="ctr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22860" tIns="22860" rIns="22860" bIns="22860" rtlCol="0" anchor="ctr"/>
          <a:lstStyle/>
          <a:p>
            <a:pPr algn="ctr">
              <a:lnSpc>
                <a:spcPct val="15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509783" y="1725412"/>
            <a:ext cx="3132583" cy="3278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IoTDB的使用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89411" y="2489463"/>
            <a:ext cx="3149724" cy="334189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IoTDB作为一个高效的物联网数据存储和管理工具，可以用于存储和查询实时的天气数据。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开源工具集</a:t>
            </a:r>
            <a:endParaRPr kumimoji="1"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149860" y="487680"/>
            <a:ext cx="510540" cy="419100"/>
            <a:chOff x="149860" y="487680"/>
            <a:chExt cx="510540" cy="419100"/>
          </a:xfrm>
        </p:grpSpPr>
        <p:sp>
          <p:nvSpPr>
            <p:cNvPr id="15" name="标题 1"/>
            <p:cNvSpPr txBox="1"/>
            <p:nvPr/>
          </p:nvSpPr>
          <p:spPr>
            <a:xfrm>
              <a:off x="149860" y="718185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49860" y="602933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49860" y="487680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FA13EC-FCE0-D78C-04B2-6C3B0711E4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89EC055-3C6C-E26B-BB9D-85D0F708713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>
            <a:extLst>
              <a:ext uri="{FF2B5EF4-FFF2-40B4-BE49-F238E27FC236}">
                <a16:creationId xmlns:a16="http://schemas.microsoft.com/office/drawing/2014/main" id="{7800CF95-278D-5EC9-B6E9-152D9A0B34B4}"/>
              </a:ext>
            </a:extLst>
          </p:cNvPr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>
            <a:extLst>
              <a:ext uri="{FF2B5EF4-FFF2-40B4-BE49-F238E27FC236}">
                <a16:creationId xmlns:a16="http://schemas.microsoft.com/office/drawing/2014/main" id="{B478A522-D129-F757-517A-0830AA1C5D1C}"/>
              </a:ext>
            </a:extLst>
          </p:cNvPr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  <a:alpha val="10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852E257B-AA6F-E186-3932-2D7A605BC961}"/>
              </a:ext>
            </a:extLst>
          </p:cNvPr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2BFA2B2A-5F3F-BDD5-C56B-4E448A25666B}"/>
              </a:ext>
            </a:extLst>
          </p:cNvPr>
          <p:cNvSpPr txBox="1"/>
          <p:nvPr/>
        </p:nvSpPr>
        <p:spPr>
          <a:xfrm>
            <a:off x="584200" y="1787009"/>
            <a:ext cx="5836368" cy="20110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400" err="1">
                <a:ln w="12700">
                  <a:noFill/>
                </a:ln>
                <a:gradFill>
                  <a:gsLst>
                    <a:gs pos="1300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谢谢大家</a:t>
            </a:r>
            <a:endParaRPr kumimoji="1" lang="zh-CN" altLang="en-US" sz="4800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331CF156-9206-16D3-C5AA-CAD043CABE7E}"/>
              </a:ext>
            </a:extLst>
          </p:cNvPr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51F13C31-0929-0B79-8337-FB318DE92A28}"/>
              </a:ext>
            </a:extLst>
          </p:cNvPr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9E357180-2EE3-CC8D-6BE1-BD9C68154B82}"/>
              </a:ext>
            </a:extLst>
          </p:cNvPr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595F9910-8BCE-C90C-89F0-CF9920D7C0B6}"/>
              </a:ext>
            </a:extLst>
          </p:cNvPr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61831FFB-A76A-3B40-DA21-AB90F39BDF31}"/>
              </a:ext>
            </a:extLst>
          </p:cNvPr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A5135812-EC92-EC28-B4EF-B89C9794E94C}"/>
              </a:ext>
            </a:extLst>
          </p:cNvPr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C8188908-922D-758B-A5A0-A7C824691F86}"/>
              </a:ext>
            </a:extLst>
          </p:cNvPr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>
            <a:extLst>
              <a:ext uri="{FF2B5EF4-FFF2-40B4-BE49-F238E27FC236}">
                <a16:creationId xmlns:a16="http://schemas.microsoft.com/office/drawing/2014/main" id="{779BD065-FB94-FB01-FB80-22BEC9133313}"/>
              </a:ext>
            </a:extLst>
          </p:cNvPr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CB3AB39A-D1D0-FFEC-08BF-CF663A84A7C9}"/>
              </a:ext>
            </a:extLst>
          </p:cNvPr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>
            <a:extLst>
              <a:ext uri="{FF2B5EF4-FFF2-40B4-BE49-F238E27FC236}">
                <a16:creationId xmlns:a16="http://schemas.microsoft.com/office/drawing/2014/main" id="{C2DA1D3A-AA18-4595-79C5-033A77B3089E}"/>
              </a:ext>
            </a:extLst>
          </p:cNvPr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4242F9BC-3764-199B-2DCC-32D1A1C7EBB6}"/>
              </a:ext>
            </a:extLst>
          </p:cNvPr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B0E619F0-342D-DA71-2CED-0CEB016243B0}"/>
              </a:ext>
            </a:extLst>
          </p:cNvPr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>
            <a:extLst>
              <a:ext uri="{FF2B5EF4-FFF2-40B4-BE49-F238E27FC236}">
                <a16:creationId xmlns:a16="http://schemas.microsoft.com/office/drawing/2014/main" id="{89086C14-B1F3-3B71-D9AA-DB027644E412}"/>
              </a:ext>
            </a:extLst>
          </p:cNvPr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8C34A4C6-7767-F70B-C155-D7D130017706}"/>
              </a:ext>
            </a:extLst>
          </p:cNvPr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89B013B7-7DA7-EB83-67C8-C5A341742F93}"/>
              </a:ext>
            </a:extLst>
          </p:cNvPr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596381DA-22F2-B9A0-086A-F58AB633F5CB}"/>
              </a:ext>
            </a:extLst>
          </p:cNvPr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>
            <a:extLst>
              <a:ext uri="{FF2B5EF4-FFF2-40B4-BE49-F238E27FC236}">
                <a16:creationId xmlns:a16="http://schemas.microsoft.com/office/drawing/2014/main" id="{74DBE2A7-EF87-B92E-532D-361A765BB09A}"/>
              </a:ext>
            </a:extLst>
          </p:cNvPr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>
            <a:extLst>
              <a:ext uri="{FF2B5EF4-FFF2-40B4-BE49-F238E27FC236}">
                <a16:creationId xmlns:a16="http://schemas.microsoft.com/office/drawing/2014/main" id="{A369EBE8-31A3-2A77-945B-20812542AB48}"/>
              </a:ext>
            </a:extLst>
          </p:cNvPr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>
            <a:extLst>
              <a:ext uri="{FF2B5EF4-FFF2-40B4-BE49-F238E27FC236}">
                <a16:creationId xmlns:a16="http://schemas.microsoft.com/office/drawing/2014/main" id="{8E297C02-8DF6-9076-0604-6D142A15B1CA}"/>
              </a:ext>
            </a:extLst>
          </p:cNvPr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>
            <a:extLst>
              <a:ext uri="{FF2B5EF4-FFF2-40B4-BE49-F238E27FC236}">
                <a16:creationId xmlns:a16="http://schemas.microsoft.com/office/drawing/2014/main" id="{53E2D7FB-1309-059F-7A52-25D0A5575CEA}"/>
              </a:ext>
            </a:extLst>
          </p:cNvPr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>
            <a:extLst>
              <a:ext uri="{FF2B5EF4-FFF2-40B4-BE49-F238E27FC236}">
                <a16:creationId xmlns:a16="http://schemas.microsoft.com/office/drawing/2014/main" id="{965E0226-38AD-9CC4-165F-0367FC476D86}"/>
              </a:ext>
            </a:extLst>
          </p:cNvPr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C96CB9B6-32D0-321D-D16F-F3F3CD53EE19}"/>
              </a:ext>
            </a:extLst>
          </p:cNvPr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00252890-A84C-BAAE-BDBF-C101FB62AB12}"/>
              </a:ext>
            </a:extLst>
          </p:cNvPr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>
            <a:extLst>
              <a:ext uri="{FF2B5EF4-FFF2-40B4-BE49-F238E27FC236}">
                <a16:creationId xmlns:a16="http://schemas.microsoft.com/office/drawing/2014/main" id="{7814FAF0-3DB9-2ED6-A9AD-398D2F46DB08}"/>
              </a:ext>
            </a:extLst>
          </p:cNvPr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>
            <a:extLst>
              <a:ext uri="{FF2B5EF4-FFF2-40B4-BE49-F238E27FC236}">
                <a16:creationId xmlns:a16="http://schemas.microsoft.com/office/drawing/2014/main" id="{DCC27A13-FC99-96C2-1652-EA4953E8292B}"/>
              </a:ext>
            </a:extLst>
          </p:cNvPr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>
            <a:extLst>
              <a:ext uri="{FF2B5EF4-FFF2-40B4-BE49-F238E27FC236}">
                <a16:creationId xmlns:a16="http://schemas.microsoft.com/office/drawing/2014/main" id="{2DF9C46B-8EC4-8299-2D7B-A7FEDA199297}"/>
              </a:ext>
            </a:extLst>
          </p:cNvPr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>
            <a:extLst>
              <a:ext uri="{FF2B5EF4-FFF2-40B4-BE49-F238E27FC236}">
                <a16:creationId xmlns:a16="http://schemas.microsoft.com/office/drawing/2014/main" id="{7ED1D57F-D5CE-BE86-C28E-58A503C01A26}"/>
              </a:ext>
            </a:extLst>
          </p:cNvPr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>
            <a:extLst>
              <a:ext uri="{FF2B5EF4-FFF2-40B4-BE49-F238E27FC236}">
                <a16:creationId xmlns:a16="http://schemas.microsoft.com/office/drawing/2014/main" id="{A7D58855-BE89-1AA4-F739-0D19B10B90EC}"/>
              </a:ext>
            </a:extLst>
          </p:cNvPr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>
            <a:extLst>
              <a:ext uri="{FF2B5EF4-FFF2-40B4-BE49-F238E27FC236}">
                <a16:creationId xmlns:a16="http://schemas.microsoft.com/office/drawing/2014/main" id="{D2EEF49D-12A4-140B-7F23-F3E9CB5B2039}"/>
              </a:ext>
            </a:extLst>
          </p:cNvPr>
          <p:cNvSpPr txBox="1"/>
          <p:nvPr/>
        </p:nvSpPr>
        <p:spPr>
          <a:xfrm>
            <a:off x="822325" y="5343727"/>
            <a:ext cx="2811853" cy="4934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>
            <a:extLst>
              <a:ext uri="{FF2B5EF4-FFF2-40B4-BE49-F238E27FC236}">
                <a16:creationId xmlns:a16="http://schemas.microsoft.com/office/drawing/2014/main" id="{EBC75296-515E-AD22-8C67-AC2780AF52CF}"/>
              </a:ext>
            </a:extLst>
          </p:cNvPr>
          <p:cNvSpPr txBox="1"/>
          <p:nvPr/>
        </p:nvSpPr>
        <p:spPr>
          <a:xfrm>
            <a:off x="895950" y="5467047"/>
            <a:ext cx="204351" cy="221361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2700000" scaled="0"/>
          </a:gra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>
            <a:extLst>
              <a:ext uri="{FF2B5EF4-FFF2-40B4-BE49-F238E27FC236}">
                <a16:creationId xmlns:a16="http://schemas.microsoft.com/office/drawing/2014/main" id="{FE68EC7B-899D-07B8-845D-210F947D5E27}"/>
              </a:ext>
            </a:extLst>
          </p:cNvPr>
          <p:cNvSpPr txBox="1"/>
          <p:nvPr/>
        </p:nvSpPr>
        <p:spPr>
          <a:xfrm>
            <a:off x="695323" y="4391593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>
            <a:extLst>
              <a:ext uri="{FF2B5EF4-FFF2-40B4-BE49-F238E27FC236}">
                <a16:creationId xmlns:a16="http://schemas.microsoft.com/office/drawing/2014/main" id="{73EDA8D0-D732-6545-97B9-B239946B0CE5}"/>
              </a:ext>
            </a:extLst>
          </p:cNvPr>
          <p:cNvSpPr txBox="1"/>
          <p:nvPr/>
        </p:nvSpPr>
        <p:spPr>
          <a:xfrm>
            <a:off x="695323" y="5118162"/>
            <a:ext cx="4752000" cy="10800"/>
          </a:xfrm>
          <a:prstGeom prst="rect">
            <a:avLst/>
          </a:prstGeom>
          <a:gradFill>
            <a:gsLst>
              <a:gs pos="0">
                <a:schemeClr val="accent2">
                  <a:alpha val="0"/>
                </a:schemeClr>
              </a:gs>
              <a:gs pos="50000">
                <a:schemeClr val="accent1">
                  <a:lumMod val="45000"/>
                  <a:lumOff val="55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>
            <a:extLst>
              <a:ext uri="{FF2B5EF4-FFF2-40B4-BE49-F238E27FC236}">
                <a16:creationId xmlns:a16="http://schemas.microsoft.com/office/drawing/2014/main" id="{A5582D07-465B-A946-4367-4C30F35DF979}"/>
              </a:ext>
            </a:extLst>
          </p:cNvPr>
          <p:cNvSpPr txBox="1"/>
          <p:nvPr/>
        </p:nvSpPr>
        <p:spPr>
          <a:xfrm>
            <a:off x="698499" y="4463542"/>
            <a:ext cx="5499101" cy="6696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A1B9FE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2024.12.16</a:t>
            </a:r>
            <a:endParaRPr kumimoji="1" lang="zh-CN" altLang="en-US"/>
          </a:p>
        </p:txBody>
      </p:sp>
      <p:sp>
        <p:nvSpPr>
          <p:cNvPr id="40" name="标题 1">
            <a:extLst>
              <a:ext uri="{FF2B5EF4-FFF2-40B4-BE49-F238E27FC236}">
                <a16:creationId xmlns:a16="http://schemas.microsoft.com/office/drawing/2014/main" id="{576358DA-60BD-9404-4A4E-683D40AB6FF0}"/>
              </a:ext>
            </a:extLst>
          </p:cNvPr>
          <p:cNvSpPr txBox="1"/>
          <p:nvPr/>
        </p:nvSpPr>
        <p:spPr>
          <a:xfrm>
            <a:off x="1514869" y="1431661"/>
            <a:ext cx="3014689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>
            <a:extLst>
              <a:ext uri="{FF2B5EF4-FFF2-40B4-BE49-F238E27FC236}">
                <a16:creationId xmlns:a16="http://schemas.microsoft.com/office/drawing/2014/main" id="{D038CD18-13AB-61BB-57D1-E2207F819568}"/>
              </a:ext>
            </a:extLst>
          </p:cNvPr>
          <p:cNvSpPr txBox="1"/>
          <p:nvPr/>
        </p:nvSpPr>
        <p:spPr>
          <a:xfrm>
            <a:off x="1019745" y="1567216"/>
            <a:ext cx="3262872" cy="72000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>
            <a:extLst>
              <a:ext uri="{FF2B5EF4-FFF2-40B4-BE49-F238E27FC236}">
                <a16:creationId xmlns:a16="http://schemas.microsoft.com/office/drawing/2014/main" id="{D1B9ED42-C8F2-834F-382F-62306D4C4A03}"/>
              </a:ext>
            </a:extLst>
          </p:cNvPr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3" name="标题 1">
            <a:extLst>
              <a:ext uri="{FF2B5EF4-FFF2-40B4-BE49-F238E27FC236}">
                <a16:creationId xmlns:a16="http://schemas.microsoft.com/office/drawing/2014/main" id="{266F0C1E-4737-2319-3E96-C5CBAF779C64}"/>
              </a:ext>
            </a:extLst>
          </p:cNvPr>
          <p:cNvSpPr txBox="1"/>
          <p:nvPr/>
        </p:nvSpPr>
        <p:spPr>
          <a:xfrm>
            <a:off x="956202" y="5393061"/>
            <a:ext cx="2752271" cy="36933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 err="1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组员：吴颖彤，谢佳雯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39521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592337" y="3789885"/>
            <a:ext cx="2692400" cy="4572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dist">
              <a:lnSpc>
                <a:spcPct val="100000"/>
              </a:lnSpc>
            </a:pPr>
            <a:r>
              <a:rPr kumimoji="1" lang="en-US" altLang="zh-CN" sz="3600">
                <a:ln w="12700">
                  <a:solidFill>
                    <a:srgbClr val="FF7F4A">
                      <a:alpha val="50000"/>
                    </a:srgbClr>
                  </a:solidFill>
                </a:ln>
                <a:noFill/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CONTENT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447640" y="2096553"/>
            <a:ext cx="2984500" cy="14605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ctr">
              <a:lnSpc>
                <a:spcPct val="100000"/>
              </a:lnSpc>
            </a:pPr>
            <a:r>
              <a:rPr kumimoji="1" lang="en-US" altLang="zh-CN" sz="115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目录</a:t>
            </a:r>
            <a:endParaRPr kumimoji="1" lang="zh-CN" altLang="en-US"/>
          </a:p>
        </p:txBody>
      </p:sp>
      <p:cxnSp>
        <p:nvCxnSpPr>
          <p:cNvPr id="6" name="标题 1"/>
          <p:cNvCxnSpPr/>
          <p:nvPr/>
        </p:nvCxnSpPr>
        <p:spPr>
          <a:xfrm>
            <a:off x="11125200" y="476250"/>
            <a:ext cx="371475" cy="0"/>
          </a:xfrm>
          <a:prstGeom prst="line">
            <a:avLst/>
          </a:prstGeom>
          <a:noFill/>
          <a:ln w="19050" cap="rnd">
            <a:solidFill>
              <a:schemeClr val="accent2">
                <a:lumMod val="90000"/>
                <a:lumOff val="10000"/>
              </a:schemeClr>
            </a:solidFill>
            <a:miter/>
          </a:ln>
        </p:spPr>
      </p:cxnSp>
      <p:cxnSp>
        <p:nvCxnSpPr>
          <p:cNvPr id="7" name="标题 1"/>
          <p:cNvCxnSpPr/>
          <p:nvPr/>
        </p:nvCxnSpPr>
        <p:spPr>
          <a:xfrm>
            <a:off x="11125200" y="538162"/>
            <a:ext cx="371475" cy="0"/>
          </a:xfrm>
          <a:prstGeom prst="line">
            <a:avLst/>
          </a:prstGeom>
          <a:noFill/>
          <a:ln w="19050" cap="rnd">
            <a:solidFill>
              <a:schemeClr val="accent2">
                <a:lumMod val="90000"/>
                <a:lumOff val="10000"/>
              </a:schemeClr>
            </a:solidFill>
            <a:miter/>
          </a:ln>
        </p:spPr>
      </p:cxnSp>
      <p:cxnSp>
        <p:nvCxnSpPr>
          <p:cNvPr id="8" name="标题 1"/>
          <p:cNvCxnSpPr/>
          <p:nvPr/>
        </p:nvCxnSpPr>
        <p:spPr>
          <a:xfrm>
            <a:off x="11125200" y="600074"/>
            <a:ext cx="371475" cy="0"/>
          </a:xfrm>
          <a:prstGeom prst="line">
            <a:avLst/>
          </a:prstGeom>
          <a:noFill/>
          <a:ln w="19050" cap="rnd">
            <a:solidFill>
              <a:schemeClr val="accent2">
                <a:lumMod val="90000"/>
                <a:lumOff val="10000"/>
              </a:schemeClr>
            </a:solidFill>
            <a:miter/>
          </a:ln>
        </p:spPr>
      </p:cxnSp>
      <p:sp>
        <p:nvSpPr>
          <p:cNvPr id="9" name="标题 1"/>
          <p:cNvSpPr txBox="1"/>
          <p:nvPr>
            <p:custDataLst>
              <p:tags r:id="rId1"/>
            </p:custDataLst>
          </p:nvPr>
        </p:nvSpPr>
        <p:spPr>
          <a:xfrm>
            <a:off x="6611933" y="1291775"/>
            <a:ext cx="4364659" cy="6795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项目介绍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2"/>
            </p:custDataLst>
          </p:nvPr>
        </p:nvSpPr>
        <p:spPr>
          <a:xfrm>
            <a:off x="6611933" y="2103175"/>
            <a:ext cx="4364659" cy="6795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项目背景与意义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3"/>
            </p:custDataLst>
          </p:nvPr>
        </p:nvSpPr>
        <p:spPr>
          <a:xfrm>
            <a:off x="6611933" y="2945148"/>
            <a:ext cx="4364659" cy="6795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数据来源与处理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4"/>
            </p:custDataLst>
          </p:nvPr>
        </p:nvSpPr>
        <p:spPr>
          <a:xfrm>
            <a:off x="6611933" y="3778386"/>
            <a:ext cx="4364659" cy="67959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技术实现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5"/>
            </p:custDataLst>
          </p:nvPr>
        </p:nvSpPr>
        <p:spPr>
          <a:xfrm>
            <a:off x="5723047" y="1191702"/>
            <a:ext cx="514602" cy="514602"/>
          </a:xfrm>
          <a:prstGeom prst="roundRect">
            <a:avLst/>
          </a:pr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/>
              </a:gs>
            </a:gsLst>
            <a:lin ang="2700000" scaled="0"/>
          </a:gradFill>
          <a:ln w="38100" cap="flat">
            <a:solidFill>
              <a:schemeClr val="bg1"/>
            </a:solidFill>
            <a:miter/>
          </a:ln>
          <a:effectLst>
            <a:outerShdw blurRad="177800" dist="381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6"/>
            </p:custDataLst>
          </p:nvPr>
        </p:nvSpPr>
        <p:spPr>
          <a:xfrm>
            <a:off x="5723047" y="2002826"/>
            <a:ext cx="514602" cy="514602"/>
          </a:xfrm>
          <a:prstGeom prst="roundRect">
            <a:avLst/>
          </a:pr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/>
              </a:gs>
            </a:gsLst>
            <a:lin ang="2700000" scaled="0"/>
          </a:gradFill>
          <a:ln w="38100" cap="flat">
            <a:solidFill>
              <a:schemeClr val="bg1"/>
            </a:solidFill>
            <a:miter/>
          </a:ln>
          <a:effectLst>
            <a:outerShdw blurRad="177800" dist="381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7"/>
            </p:custDataLst>
          </p:nvPr>
        </p:nvSpPr>
        <p:spPr>
          <a:xfrm>
            <a:off x="5723047" y="2844519"/>
            <a:ext cx="514602" cy="514602"/>
          </a:xfrm>
          <a:prstGeom prst="roundRect">
            <a:avLst/>
          </a:pr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/>
              </a:gs>
            </a:gsLst>
            <a:lin ang="2700000" scaled="0"/>
          </a:gradFill>
          <a:ln w="38100" cap="flat">
            <a:solidFill>
              <a:schemeClr val="bg1"/>
            </a:solidFill>
            <a:miter/>
          </a:ln>
          <a:effectLst>
            <a:outerShdw blurRad="177800" dist="381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8"/>
            </p:custDataLst>
          </p:nvPr>
        </p:nvSpPr>
        <p:spPr>
          <a:xfrm>
            <a:off x="5723047" y="3677482"/>
            <a:ext cx="514602" cy="514602"/>
          </a:xfrm>
          <a:prstGeom prst="roundRect">
            <a:avLst/>
          </a:prstGeom>
          <a:gradFill>
            <a:gsLst>
              <a:gs pos="0">
                <a:schemeClr val="accent1">
                  <a:lumMod val="80000"/>
                  <a:lumOff val="20000"/>
                </a:schemeClr>
              </a:gs>
              <a:gs pos="100000">
                <a:schemeClr val="accent1"/>
              </a:gs>
            </a:gsLst>
            <a:lin ang="2700000" scaled="0"/>
          </a:gradFill>
          <a:ln w="38100" cap="flat">
            <a:solidFill>
              <a:schemeClr val="bg1"/>
            </a:solidFill>
            <a:miter/>
          </a:ln>
          <a:effectLst>
            <a:outerShdw blurRad="177800" dist="38100" dir="5400000" algn="t" rotWithShape="0">
              <a:schemeClr val="accent1">
                <a:alpha val="20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6200000" flipV="1">
            <a:off x="2113543" y="-1079977"/>
            <a:ext cx="1790957" cy="3950911"/>
          </a:xfrm>
          <a:custGeom>
            <a:avLst/>
            <a:gdLst>
              <a:gd name="connsiteX0" fmla="*/ 1790957 w 1790957"/>
              <a:gd name="connsiteY0" fmla="*/ 3950911 h 3950911"/>
              <a:gd name="connsiteX1" fmla="*/ 1790957 w 1790957"/>
              <a:gd name="connsiteY1" fmla="*/ 0 h 3950911"/>
              <a:gd name="connsiteX2" fmla="*/ 298229 w 1790957"/>
              <a:gd name="connsiteY2" fmla="*/ 1315512 h 3950911"/>
              <a:gd name="connsiteX3" fmla="*/ 298229 w 1790957"/>
              <a:gd name="connsiteY3" fmla="*/ 2635399 h 3950911"/>
            </a:gdLst>
            <a:ahLst/>
            <a:cxnLst/>
            <a:rect l="l" t="t" r="r" b="b"/>
            <a:pathLst>
              <a:path w="1790957" h="3950911">
                <a:moveTo>
                  <a:pt x="1790957" y="3950911"/>
                </a:moveTo>
                <a:lnTo>
                  <a:pt x="1790957" y="0"/>
                </a:lnTo>
                <a:lnTo>
                  <a:pt x="298229" y="1315512"/>
                </a:lnTo>
                <a:cubicBezTo>
                  <a:pt x="-99409" y="1665942"/>
                  <a:pt x="-99409" y="2284969"/>
                  <a:pt x="298229" y="2635399"/>
                </a:cubicBez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/>
        </p:spPr>
        <p:txBody>
          <a:bodyPr vert="horz" wrap="square" lIns="167884" tIns="83942" rIns="167884" bIns="8394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 flipV="1">
            <a:off x="2046640" y="-110964"/>
            <a:ext cx="1686377" cy="1908307"/>
          </a:xfrm>
          <a:custGeom>
            <a:avLst/>
            <a:gdLst>
              <a:gd name="connsiteX0" fmla="*/ 1686377 w 1686377"/>
              <a:gd name="connsiteY0" fmla="*/ 1908307 h 1908307"/>
              <a:gd name="connsiteX1" fmla="*/ 1686377 w 1686377"/>
              <a:gd name="connsiteY1" fmla="*/ 1141764 h 1908307"/>
              <a:gd name="connsiteX2" fmla="*/ 392246 w 1686377"/>
              <a:gd name="connsiteY2" fmla="*/ 0 h 1908307"/>
              <a:gd name="connsiteX3" fmla="*/ 193650 w 1686377"/>
              <a:gd name="connsiteY3" fmla="*/ 175019 h 1908307"/>
              <a:gd name="connsiteX4" fmla="*/ 11918 w 1686377"/>
              <a:gd name="connsiteY4" fmla="*/ 396923 h 1908307"/>
              <a:gd name="connsiteX5" fmla="*/ 0 w 1686377"/>
              <a:gd name="connsiteY5" fmla="*/ 420477 h 1908307"/>
            </a:gdLst>
            <a:ahLst/>
            <a:cxnLst/>
            <a:rect l="l" t="t" r="r" b="b"/>
            <a:pathLst>
              <a:path w="1686377" h="1908307">
                <a:moveTo>
                  <a:pt x="1686377" y="1908307"/>
                </a:moveTo>
                <a:lnTo>
                  <a:pt x="1686377" y="1141764"/>
                </a:lnTo>
                <a:lnTo>
                  <a:pt x="392246" y="0"/>
                </a:lnTo>
                <a:lnTo>
                  <a:pt x="193650" y="175019"/>
                </a:lnTo>
                <a:cubicBezTo>
                  <a:pt x="119093" y="240725"/>
                  <a:pt x="58516" y="315873"/>
                  <a:pt x="11918" y="396923"/>
                </a:cubicBezTo>
                <a:lnTo>
                  <a:pt x="0" y="420477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/>
        </p:spPr>
        <p:txBody>
          <a:bodyPr vert="horz" wrap="square" lIns="167884" tIns="83942" rIns="167884" bIns="8394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16200000" flipV="1">
            <a:off x="710114" y="-710113"/>
            <a:ext cx="1826793" cy="3247020"/>
          </a:xfrm>
          <a:custGeom>
            <a:avLst/>
            <a:gdLst>
              <a:gd name="connsiteX0" fmla="*/ 1826793 w 1826793"/>
              <a:gd name="connsiteY0" fmla="*/ 3247020 h 3247020"/>
              <a:gd name="connsiteX1" fmla="*/ 1826793 w 1826793"/>
              <a:gd name="connsiteY1" fmla="*/ 0 h 3247020"/>
              <a:gd name="connsiteX2" fmla="*/ 280109 w 1826793"/>
              <a:gd name="connsiteY2" fmla="*/ 1363064 h 3247020"/>
              <a:gd name="connsiteX3" fmla="*/ 280109 w 1826793"/>
              <a:gd name="connsiteY3" fmla="*/ 2602755 h 3247020"/>
              <a:gd name="connsiteX4" fmla="*/ 1011164 w 1826793"/>
              <a:gd name="connsiteY4" fmla="*/ 3247020 h 3247020"/>
            </a:gdLst>
            <a:ahLst/>
            <a:cxnLst/>
            <a:rect l="l" t="t" r="r" b="b"/>
            <a:pathLst>
              <a:path w="1826793" h="3247020">
                <a:moveTo>
                  <a:pt x="1826793" y="3247020"/>
                </a:moveTo>
                <a:lnTo>
                  <a:pt x="1826793" y="0"/>
                </a:lnTo>
                <a:lnTo>
                  <a:pt x="280109" y="1363064"/>
                </a:lnTo>
                <a:cubicBezTo>
                  <a:pt x="-93369" y="1692202"/>
                  <a:pt x="-93369" y="2273617"/>
                  <a:pt x="280109" y="2602755"/>
                </a:cubicBezTo>
                <a:lnTo>
                  <a:pt x="1011164" y="3247020"/>
                </a:lnTo>
                <a:close/>
              </a:path>
            </a:pathLst>
          </a:custGeom>
          <a:gradFill>
            <a:gsLst>
              <a:gs pos="16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9525" cap="flat">
            <a:noFill/>
            <a:miter/>
          </a:ln>
          <a:effectLst/>
        </p:spPr>
        <p:txBody>
          <a:bodyPr vert="horz" wrap="square" lIns="123444" tIns="61722" rIns="123444" bIns="6172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3714753" flipV="1">
            <a:off x="330532" y="496920"/>
            <a:ext cx="2029727" cy="317885"/>
          </a:xfrm>
          <a:custGeom>
            <a:avLst/>
            <a:gdLst>
              <a:gd name="connsiteX0" fmla="*/ 2029727 w 2029727"/>
              <a:gd name="connsiteY0" fmla="*/ 317885 h 317885"/>
              <a:gd name="connsiteX1" fmla="*/ 1749269 w 2029727"/>
              <a:gd name="connsiteY1" fmla="*/ 0 h 317885"/>
              <a:gd name="connsiteX2" fmla="*/ 40101 w 2029727"/>
              <a:gd name="connsiteY2" fmla="*/ 0 h 317885"/>
              <a:gd name="connsiteX3" fmla="*/ 0 w 2029727"/>
              <a:gd name="connsiteY3" fmla="*/ 317885 h 317885"/>
            </a:gdLst>
            <a:ahLst/>
            <a:cxnLst/>
            <a:rect l="l" t="t" r="r" b="b"/>
            <a:pathLst>
              <a:path w="2029727" h="317885">
                <a:moveTo>
                  <a:pt x="2029727" y="317885"/>
                </a:moveTo>
                <a:lnTo>
                  <a:pt x="1749269" y="0"/>
                </a:lnTo>
                <a:lnTo>
                  <a:pt x="40101" y="0"/>
                </a:lnTo>
                <a:lnTo>
                  <a:pt x="0" y="317885"/>
                </a:lnTo>
                <a:close/>
              </a:path>
            </a:pathLst>
          </a:custGeom>
          <a:solidFill>
            <a:schemeClr val="accent1">
              <a:alpha val="50000"/>
            </a:schemeClr>
          </a:solidFill>
          <a:ln w="9525" cap="flat">
            <a:noFill/>
            <a:miter/>
          </a:ln>
          <a:effectLst/>
        </p:spPr>
        <p:txBody>
          <a:bodyPr vert="horz" wrap="square" lIns="123444" tIns="61722" rIns="123444" bIns="6172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609619" y="6317346"/>
            <a:ext cx="7579703" cy="540655"/>
          </a:xfrm>
          <a:custGeom>
            <a:avLst/>
            <a:gdLst>
              <a:gd name="connsiteX0" fmla="*/ 476468 w 7579703"/>
              <a:gd name="connsiteY0" fmla="*/ 0 h 540655"/>
              <a:gd name="connsiteX1" fmla="*/ 6826836 w 7579703"/>
              <a:gd name="connsiteY1" fmla="*/ 0 h 540655"/>
              <a:gd name="connsiteX2" fmla="*/ 7285980 w 7579703"/>
              <a:gd name="connsiteY2" fmla="*/ 207364 h 540655"/>
              <a:gd name="connsiteX3" fmla="*/ 7579703 w 7579703"/>
              <a:gd name="connsiteY3" fmla="*/ 540655 h 540655"/>
              <a:gd name="connsiteX4" fmla="*/ 0 w 7579703"/>
              <a:gd name="connsiteY4" fmla="*/ 540655 h 540655"/>
            </a:gdLst>
            <a:ahLst/>
            <a:cxnLst/>
            <a:rect l="l" t="t" r="r" b="b"/>
            <a:pathLst>
              <a:path w="7579703" h="540655">
                <a:moveTo>
                  <a:pt x="476468" y="0"/>
                </a:moveTo>
                <a:lnTo>
                  <a:pt x="6826836" y="0"/>
                </a:lnTo>
                <a:cubicBezTo>
                  <a:pt x="7002625" y="0"/>
                  <a:pt x="7169754" y="75481"/>
                  <a:pt x="7285980" y="207364"/>
                </a:cubicBezTo>
                <a:lnTo>
                  <a:pt x="7579703" y="540655"/>
                </a:lnTo>
                <a:lnTo>
                  <a:pt x="0" y="54065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2700000" scaled="0"/>
          </a:gradFill>
          <a:ln w="9525" cap="flat">
            <a:noFill/>
            <a:miter/>
          </a:ln>
          <a:effectLst/>
        </p:spPr>
        <p:txBody>
          <a:bodyPr vert="horz" wrap="square" lIns="167884" tIns="83942" rIns="167884" bIns="8394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rot="16200000" flipH="1">
            <a:off x="10033302" y="5599901"/>
            <a:ext cx="549276" cy="1966922"/>
          </a:xfrm>
          <a:custGeom>
            <a:avLst/>
            <a:gdLst>
              <a:gd name="connsiteX0" fmla="*/ 0 w 549276"/>
              <a:gd name="connsiteY0" fmla="*/ 1482316 h 1966922"/>
              <a:gd name="connsiteX1" fmla="*/ 549276 w 549276"/>
              <a:gd name="connsiteY1" fmla="*/ 1966922 h 1966922"/>
              <a:gd name="connsiteX2" fmla="*/ 549276 w 549276"/>
              <a:gd name="connsiteY2" fmla="*/ 484605 h 1966922"/>
              <a:gd name="connsiteX3" fmla="*/ 1 w 549276"/>
              <a:gd name="connsiteY3" fmla="*/ 0 h 1966922"/>
            </a:gdLst>
            <a:ahLst/>
            <a:cxnLst/>
            <a:rect l="l" t="t" r="r" b="b"/>
            <a:pathLst>
              <a:path w="549276" h="1966922">
                <a:moveTo>
                  <a:pt x="0" y="1482316"/>
                </a:moveTo>
                <a:lnTo>
                  <a:pt x="549276" y="1966922"/>
                </a:lnTo>
                <a:lnTo>
                  <a:pt x="549276" y="48460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70000"/>
            </a:schemeClr>
          </a:solidFill>
          <a:ln w="9525" cap="flat">
            <a:noFill/>
            <a:miter/>
          </a:ln>
          <a:effectLst/>
        </p:spPr>
        <p:txBody>
          <a:bodyPr vert="horz" wrap="square" lIns="167884" tIns="83942" rIns="167884" bIns="8394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 flipH="1">
            <a:off x="8974117" y="5599901"/>
            <a:ext cx="549276" cy="1966922"/>
          </a:xfrm>
          <a:custGeom>
            <a:avLst/>
            <a:gdLst>
              <a:gd name="connsiteX0" fmla="*/ 0 w 549276"/>
              <a:gd name="connsiteY0" fmla="*/ 1482316 h 1966922"/>
              <a:gd name="connsiteX1" fmla="*/ 549276 w 549276"/>
              <a:gd name="connsiteY1" fmla="*/ 1966922 h 1966922"/>
              <a:gd name="connsiteX2" fmla="*/ 549276 w 549276"/>
              <a:gd name="connsiteY2" fmla="*/ 484605 h 1966922"/>
              <a:gd name="connsiteX3" fmla="*/ 1 w 549276"/>
              <a:gd name="connsiteY3" fmla="*/ 0 h 1966922"/>
            </a:gdLst>
            <a:ahLst/>
            <a:cxnLst/>
            <a:rect l="l" t="t" r="r" b="b"/>
            <a:pathLst>
              <a:path w="549276" h="1966922">
                <a:moveTo>
                  <a:pt x="0" y="1482316"/>
                </a:moveTo>
                <a:lnTo>
                  <a:pt x="549276" y="1966922"/>
                </a:lnTo>
                <a:lnTo>
                  <a:pt x="549276" y="484605"/>
                </a:lnTo>
                <a:lnTo>
                  <a:pt x="1" y="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  <a:alpha val="70000"/>
            </a:schemeClr>
          </a:solidFill>
          <a:ln w="9525" cap="flat">
            <a:noFill/>
            <a:miter/>
          </a:ln>
          <a:effectLst/>
        </p:spPr>
        <p:txBody>
          <a:bodyPr vert="horz" wrap="square" lIns="167884" tIns="83942" rIns="167884" bIns="8394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5400000" flipV="1">
            <a:off x="3607497" y="4692311"/>
            <a:ext cx="1297852" cy="3033528"/>
          </a:xfrm>
          <a:custGeom>
            <a:avLst/>
            <a:gdLst>
              <a:gd name="connsiteX0" fmla="*/ 0 w 1297852"/>
              <a:gd name="connsiteY0" fmla="*/ 1516764 h 3033528"/>
              <a:gd name="connsiteX1" fmla="*/ 280108 w 1297852"/>
              <a:gd name="connsiteY1" fmla="*/ 2136610 h 3033528"/>
              <a:gd name="connsiteX2" fmla="*/ 1297852 w 1297852"/>
              <a:gd name="connsiteY2" fmla="*/ 3033528 h 3033528"/>
              <a:gd name="connsiteX3" fmla="*/ 1297852 w 1297852"/>
              <a:gd name="connsiteY3" fmla="*/ 0 h 3033528"/>
              <a:gd name="connsiteX4" fmla="*/ 280108 w 1297852"/>
              <a:gd name="connsiteY4" fmla="*/ 896918 h 3033528"/>
              <a:gd name="connsiteX5" fmla="*/ 0 w 1297852"/>
              <a:gd name="connsiteY5" fmla="*/ 1516764 h 3033528"/>
            </a:gdLst>
            <a:ahLst/>
            <a:cxnLst/>
            <a:rect l="l" t="t" r="r" b="b"/>
            <a:pathLst>
              <a:path w="1297852" h="3033528">
                <a:moveTo>
                  <a:pt x="0" y="1516764"/>
                </a:moveTo>
                <a:cubicBezTo>
                  <a:pt x="0" y="1744403"/>
                  <a:pt x="93369" y="1972041"/>
                  <a:pt x="280108" y="2136610"/>
                </a:cubicBezTo>
                <a:lnTo>
                  <a:pt x="1297852" y="3033528"/>
                </a:lnTo>
                <a:lnTo>
                  <a:pt x="1297852" y="0"/>
                </a:lnTo>
                <a:lnTo>
                  <a:pt x="280108" y="896918"/>
                </a:lnTo>
                <a:cubicBezTo>
                  <a:pt x="93369" y="1061487"/>
                  <a:pt x="0" y="1289126"/>
                  <a:pt x="0" y="1516764"/>
                </a:cubicBezTo>
                <a:close/>
              </a:path>
            </a:pathLst>
          </a:custGeom>
          <a:gradFill>
            <a:gsLst>
              <a:gs pos="12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 w="9525" cap="flat">
            <a:noFill/>
            <a:miter/>
          </a:ln>
          <a:effectLst/>
        </p:spPr>
        <p:txBody>
          <a:bodyPr vert="horz" wrap="square" lIns="123444" tIns="61722" rIns="123444" bIns="61722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项目介绍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图片 27">
            <a:extLst>
              <a:ext uri="{FF2B5EF4-FFF2-40B4-BE49-F238E27FC236}">
                <a16:creationId xmlns:a16="http://schemas.microsoft.com/office/drawing/2014/main" id="{BAA9B11E-BFFE-5EA0-3355-345C82BCDB46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788053" y="1063350"/>
            <a:ext cx="2635223" cy="2303588"/>
          </a:xfrm>
          <a:prstGeom prst="parallelogram">
            <a:avLst/>
          </a:prstGeom>
        </p:spPr>
      </p:pic>
      <p:sp>
        <p:nvSpPr>
          <p:cNvPr id="2" name="标题 1"/>
          <p:cNvSpPr txBox="1"/>
          <p:nvPr/>
        </p:nvSpPr>
        <p:spPr>
          <a:xfrm>
            <a:off x="-21429" y="0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6" name="图片 25">
            <a:extLst>
              <a:ext uri="{FF2B5EF4-FFF2-40B4-BE49-F238E27FC236}">
                <a16:creationId xmlns:a16="http://schemas.microsoft.com/office/drawing/2014/main" id="{C43580CD-AE39-5AC8-996A-87487DEFEF22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8797766" y="1038480"/>
            <a:ext cx="2635224" cy="2289170"/>
          </a:xfrm>
          <a:prstGeom prst="parallelogram">
            <a:avLst/>
          </a:prstGeom>
        </p:spPr>
      </p:pic>
      <p:pic>
        <p:nvPicPr>
          <p:cNvPr id="24" name="图片 23">
            <a:extLst>
              <a:ext uri="{FF2B5EF4-FFF2-40B4-BE49-F238E27FC236}">
                <a16:creationId xmlns:a16="http://schemas.microsoft.com/office/drawing/2014/main" id="{DD9B7D4F-28FD-1AA0-19C0-EB25D1F7409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962088" y="1038480"/>
            <a:ext cx="2533523" cy="2258695"/>
          </a:xfrm>
          <a:prstGeom prst="parallelogram">
            <a:avLst/>
          </a:prstGeom>
        </p:spPr>
      </p:pic>
      <p:sp>
        <p:nvSpPr>
          <p:cNvPr id="6" name="标题 1"/>
          <p:cNvSpPr txBox="1"/>
          <p:nvPr>
            <p:custDataLst>
              <p:tags r:id="rId1"/>
            </p:custDataLst>
          </p:nvPr>
        </p:nvSpPr>
        <p:spPr>
          <a:xfrm>
            <a:off x="403374" y="3609776"/>
            <a:ext cx="2635223" cy="436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项目背景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2"/>
            </p:custDataLst>
          </p:nvPr>
        </p:nvSpPr>
        <p:spPr>
          <a:xfrm>
            <a:off x="660400" y="2578100"/>
            <a:ext cx="1610888" cy="476250"/>
          </a:xfrm>
          <a:prstGeom prst="parallelogram">
            <a:avLst>
              <a:gd name="adj" fmla="val 44923"/>
            </a:avLst>
          </a:prstGeom>
          <a:solidFill>
            <a:schemeClr val="bg1"/>
          </a:solidFill>
          <a:ln w="38100" cap="sq">
            <a:solidFill>
              <a:schemeClr val="bg1"/>
            </a:solidFill>
            <a:miter/>
          </a:ln>
          <a:effectLst>
            <a:outerShdw blurRad="1270000" dist="50800" dir="5400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3"/>
            </p:custDataLst>
          </p:nvPr>
        </p:nvSpPr>
        <p:spPr>
          <a:xfrm>
            <a:off x="841375" y="2113300"/>
            <a:ext cx="1206500" cy="929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00B7B2">
                        <a:alpha val="100000"/>
                      </a:srgbClr>
                    </a:gs>
                    <a:gs pos="100000">
                      <a:srgbClr val="BEFFFD">
                        <a:alpha val="100000"/>
                      </a:srgbClr>
                    </a:gs>
                  </a:gsLst>
                  <a:lin ang="162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4"/>
            </p:custDataLst>
          </p:nvPr>
        </p:nvSpPr>
        <p:spPr>
          <a:xfrm>
            <a:off x="4529117" y="2286000"/>
            <a:ext cx="1610888" cy="476250"/>
          </a:xfrm>
          <a:prstGeom prst="parallelogram">
            <a:avLst>
              <a:gd name="adj" fmla="val 44923"/>
            </a:avLst>
          </a:prstGeom>
          <a:solidFill>
            <a:schemeClr val="bg1"/>
          </a:solidFill>
          <a:ln w="38100" cap="sq">
            <a:solidFill>
              <a:schemeClr val="bg1"/>
            </a:solidFill>
            <a:miter/>
          </a:ln>
          <a:effectLst>
            <a:outerShdw blurRad="1270000" dist="50800" dir="5400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5"/>
            </p:custDataLst>
          </p:nvPr>
        </p:nvSpPr>
        <p:spPr>
          <a:xfrm>
            <a:off x="4705994" y="1821200"/>
            <a:ext cx="1257300" cy="929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1350FD">
                        <a:alpha val="100000"/>
                      </a:srgbClr>
                    </a:gs>
                    <a:gs pos="100000">
                      <a:srgbClr val="D0DCFF">
                        <a:alpha val="100000"/>
                      </a:srgbClr>
                    </a:gs>
                  </a:gsLst>
                  <a:lin ang="162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6"/>
            </p:custDataLst>
          </p:nvPr>
        </p:nvSpPr>
        <p:spPr>
          <a:xfrm>
            <a:off x="8391525" y="2374900"/>
            <a:ext cx="1610888" cy="476250"/>
          </a:xfrm>
          <a:prstGeom prst="parallelogram">
            <a:avLst>
              <a:gd name="adj" fmla="val 44923"/>
            </a:avLst>
          </a:prstGeom>
          <a:solidFill>
            <a:schemeClr val="bg1"/>
          </a:solidFill>
          <a:ln w="38100" cap="sq">
            <a:solidFill>
              <a:schemeClr val="bg1"/>
            </a:solidFill>
            <a:miter/>
          </a:ln>
          <a:effectLst>
            <a:outerShdw blurRad="1270000" dist="50800" dir="5400000" algn="ctr" rotWithShape="0">
              <a:srgbClr val="000000">
                <a:alpha val="20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7"/>
            </p:custDataLst>
          </p:nvPr>
        </p:nvSpPr>
        <p:spPr>
          <a:xfrm>
            <a:off x="8559800" y="1910100"/>
            <a:ext cx="1295400" cy="9296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00B7B2">
                        <a:alpha val="100000"/>
                      </a:srgbClr>
                    </a:gs>
                    <a:gs pos="100000">
                      <a:srgbClr val="BEFFFD">
                        <a:alpha val="100000"/>
                      </a:srgbClr>
                    </a:gs>
                  </a:gsLst>
                  <a:lin ang="162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8"/>
            </p:custDataLst>
          </p:nvPr>
        </p:nvSpPr>
        <p:spPr>
          <a:xfrm>
            <a:off x="4361655" y="3609776"/>
            <a:ext cx="2635223" cy="436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1350FD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项目目标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9"/>
            </p:custDataLst>
          </p:nvPr>
        </p:nvSpPr>
        <p:spPr>
          <a:xfrm>
            <a:off x="8391525" y="3615208"/>
            <a:ext cx="2635223" cy="4362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2200" err="1">
                <a:ln w="12700">
                  <a:noFill/>
                </a:ln>
                <a:solidFill>
                  <a:srgbClr val="00B7B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项目意义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191770" y="4076700"/>
            <a:ext cx="3715385" cy="27070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东北三省作为中国重要的粮食生产基地，天气变化对农业生产具有重大影响。本项目旨在通过实时的天气数据分析和可视化，为相关行业提供决策支持，增强对极端天气事件的应对能力。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220633" y="4073326"/>
            <a:ext cx="3419475" cy="225869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900" err="1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Source Han Sans" panose="020B0500000000000000" charset="-122"/>
                <a:ea typeface="Source Han Sans" panose="020B0500000000000000" charset="-122"/>
              </a:rPr>
              <a:t>利用开源工具集对东北三省的天气数据进行实时分析和可视化展示，以提高对天气变化的响应速度和准确性</a:t>
            </a:r>
            <a:r>
              <a:rPr kumimoji="1" lang="en-US" altLang="zh-CN" sz="1900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164602" y="4015258"/>
            <a:ext cx="3381195" cy="23655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900" err="1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通过项目实施，可以为农业、交通等行业提供更准确的天气预测，减少因天气变化带来的损失，提升整体行业的抗风险能力</a:t>
            </a:r>
            <a:r>
              <a:rPr kumimoji="1" lang="en-US" altLang="zh-CN" sz="1900">
                <a:ln w="12700">
                  <a:noFill/>
                </a:ln>
                <a:solidFill>
                  <a:srgbClr val="000000">
                    <a:alpha val="8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61815" y="2350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项目概述</a:t>
            </a:r>
            <a:endParaRPr kumimoji="1" lang="zh-CN" altLang="en-US"/>
          </a:p>
        </p:txBody>
      </p:sp>
      <p:grpSp>
        <p:nvGrpSpPr>
          <p:cNvPr id="19" name="组合 18"/>
          <p:cNvGrpSpPr/>
          <p:nvPr/>
        </p:nvGrpSpPr>
        <p:grpSpPr>
          <a:xfrm>
            <a:off x="149860" y="284480"/>
            <a:ext cx="510540" cy="419100"/>
            <a:chOff x="149860" y="284480"/>
            <a:chExt cx="510540" cy="419100"/>
          </a:xfrm>
        </p:grpSpPr>
        <p:sp>
          <p:nvSpPr>
            <p:cNvPr id="20" name="标题 1"/>
            <p:cNvSpPr txBox="1"/>
            <p:nvPr/>
          </p:nvSpPr>
          <p:spPr>
            <a:xfrm>
              <a:off x="149860" y="514985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1" name="标题 1"/>
            <p:cNvSpPr txBox="1"/>
            <p:nvPr/>
          </p:nvSpPr>
          <p:spPr>
            <a:xfrm>
              <a:off x="149860" y="399733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49860" y="284480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项目背景与意义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84353" y="1311448"/>
            <a:ext cx="10653548" cy="5015780"/>
          </a:xfrm>
          <a:prstGeom prst="roundRect">
            <a:avLst>
              <a:gd name="adj" fmla="val 8851"/>
            </a:avLst>
          </a:prstGeom>
          <a:gradFill>
            <a:gsLst>
              <a:gs pos="0">
                <a:schemeClr val="accent1">
                  <a:lumMod val="75000"/>
                </a:schemeClr>
              </a:gs>
              <a:gs pos="80000">
                <a:schemeClr val="accent1"/>
              </a:gs>
            </a:gsLst>
            <a:path path="circle">
              <a:fillToRect l="50000" t="50000" r="50000" b="50000"/>
            </a:path>
            <a:tileRect/>
          </a:gradFill>
          <a:ln w="9525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1"/>
            </p:custDataLst>
          </p:nvPr>
        </p:nvSpPr>
        <p:spPr>
          <a:xfrm>
            <a:off x="4981402" y="1372725"/>
            <a:ext cx="5724697" cy="4064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2200" b="1" err="1">
                <a:ln w="12700"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农业生产的影响</a:t>
            </a:r>
            <a:endParaRPr kumimoji="1" lang="zh-CN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6" name="标题 1"/>
          <p:cNvSpPr txBox="1"/>
          <p:nvPr>
            <p:custDataLst>
              <p:tags r:id="rId2"/>
            </p:custDataLst>
          </p:nvPr>
        </p:nvSpPr>
        <p:spPr>
          <a:xfrm>
            <a:off x="4981403" y="1833716"/>
            <a:ext cx="5841625" cy="11715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90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东北三省的农业生产高度依赖天气条件，极端天气事件如干旱、洪涝等会对农作物生长造成严重影响，影响粮食产量和质量</a:t>
            </a:r>
            <a:r>
              <a:rPr kumimoji="1" lang="en-US" altLang="zh-CN" sz="19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994103" y="4404088"/>
            <a:ext cx="5715000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spAutoFit/>
          </a:bodyPr>
          <a:lstStyle/>
          <a:p>
            <a:pPr algn="l">
              <a:lnSpc>
                <a:spcPct val="100000"/>
              </a:lnSpc>
            </a:pPr>
            <a:r>
              <a:rPr kumimoji="1" lang="en-US" altLang="zh-CN" sz="2100" b="1" err="1">
                <a:ln w="12700"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开源工具的应用价值</a:t>
            </a:r>
            <a:endParaRPr kumimoji="1" lang="zh-CN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标题 1"/>
          <p:cNvSpPr txBox="1"/>
          <p:nvPr/>
        </p:nvSpPr>
        <p:spPr>
          <a:xfrm>
            <a:off x="5032204" y="4886683"/>
            <a:ext cx="5673896" cy="10318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90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开源工具在天气数据分析中的应用可以降低成本，提高数据处理和分析的效率，为天气预测提供强有力的技术支持</a:t>
            </a:r>
            <a:r>
              <a:rPr kumimoji="1" lang="en-US" altLang="zh-CN" sz="19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3"/>
            </p:custDataLst>
          </p:nvPr>
        </p:nvSpPr>
        <p:spPr>
          <a:xfrm>
            <a:off x="4981402" y="3012575"/>
            <a:ext cx="5724697" cy="41912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2200" b="1" err="1">
                <a:ln w="12700">
                  <a:noFill/>
                </a:ln>
                <a:solidFill>
                  <a:schemeClr val="accent5">
                    <a:lumMod val="60000"/>
                    <a:lumOff val="40000"/>
                  </a:scheme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经济和社会的影响</a:t>
            </a:r>
            <a:endParaRPr kumimoji="1" lang="zh-CN" altLang="en-US">
              <a:solidFill>
                <a:schemeClr val="accent5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0" name="标题 1"/>
          <p:cNvSpPr txBox="1"/>
          <p:nvPr>
            <p:custDataLst>
              <p:tags r:id="rId4"/>
            </p:custDataLst>
          </p:nvPr>
        </p:nvSpPr>
        <p:spPr>
          <a:xfrm>
            <a:off x="4981404" y="3504630"/>
            <a:ext cx="5720755" cy="84133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90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极端天气事件不仅影响农业生产，还会对交通、能源供应等社会经济领域造成影响，增加社会运行成本</a:t>
            </a:r>
            <a:r>
              <a:rPr kumimoji="1" lang="en-US" altLang="zh-CN" sz="19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东北三省的天气影响</a:t>
            </a:r>
            <a:endParaRPr kumimoji="1" lang="zh-CN" altLang="en-US"/>
          </a:p>
        </p:txBody>
      </p:sp>
      <p:grpSp>
        <p:nvGrpSpPr>
          <p:cNvPr id="12" name="组合 11"/>
          <p:cNvGrpSpPr/>
          <p:nvPr/>
        </p:nvGrpSpPr>
        <p:grpSpPr>
          <a:xfrm>
            <a:off x="149860" y="487680"/>
            <a:ext cx="510540" cy="419100"/>
            <a:chOff x="149860" y="487680"/>
            <a:chExt cx="510540" cy="419100"/>
          </a:xfrm>
        </p:grpSpPr>
        <p:sp>
          <p:nvSpPr>
            <p:cNvPr id="13" name="标题 1"/>
            <p:cNvSpPr txBox="1"/>
            <p:nvPr/>
          </p:nvSpPr>
          <p:spPr>
            <a:xfrm>
              <a:off x="149860" y="718185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49860" y="602933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49860" y="487680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pic>
        <p:nvPicPr>
          <p:cNvPr id="18" name="图片 17">
            <a:extLst>
              <a:ext uri="{FF2B5EF4-FFF2-40B4-BE49-F238E27FC236}">
                <a16:creationId xmlns:a16="http://schemas.microsoft.com/office/drawing/2014/main" id="{35D22C61-B178-63F7-8CAD-D5105F607A86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566" y="1299237"/>
            <a:ext cx="4545660" cy="342801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数据来源与处理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1"/>
            <a:ext cx="12192000" cy="6858000"/>
          </a:xfrm>
          <a:prstGeom prst="rect">
            <a:avLst/>
          </a:prstGeom>
          <a:gradFill>
            <a:gsLst>
              <a:gs pos="29000">
                <a:schemeClr val="accent3">
                  <a:lumMod val="20000"/>
                  <a:lumOff val="80000"/>
                  <a:alpha val="0"/>
                </a:schemeClr>
              </a:gs>
              <a:gs pos="100000">
                <a:schemeClr val="accent3">
                  <a:lumMod val="40000"/>
                  <a:lumOff val="60000"/>
                  <a:alpha val="15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70583" y="1738712"/>
            <a:ext cx="3402378" cy="4111195"/>
          </a:xfrm>
          <a:prstGeom prst="roundRect">
            <a:avLst>
              <a:gd name="adj" fmla="val 5239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760085" y="2679669"/>
            <a:ext cx="3223374" cy="33566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从东北三省的气象站收集实时天气数据，包括温度、湿度、降水量等关键指标。</a:t>
            </a: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760085" y="1847896"/>
            <a:ext cx="3223375" cy="46818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2200" err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气象站数据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 flipV="1">
            <a:off x="1937099" y="2345612"/>
            <a:ext cx="869347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4388461" y="1738712"/>
            <a:ext cx="3402378" cy="4111195"/>
          </a:xfrm>
          <a:prstGeom prst="roundRect">
            <a:avLst>
              <a:gd name="adj" fmla="val 5238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4477963" y="2671099"/>
            <a:ext cx="3223374" cy="33566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利用国内外公开的天气数据集，如全球气象数据，补充和验证气象站数据的准确性。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 flipV="1">
            <a:off x="5654977" y="2375142"/>
            <a:ext cx="869347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4477963" y="1877426"/>
            <a:ext cx="3223375" cy="46818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21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公开数据集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8106339" y="1738712"/>
            <a:ext cx="3402378" cy="4111195"/>
          </a:xfrm>
          <a:prstGeom prst="roundRect">
            <a:avLst>
              <a:gd name="adj" fmla="val 5238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8233942" y="2679669"/>
            <a:ext cx="3223374" cy="335660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9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对收集的数据进行清洗和格式化，剔除异常值和不完整的数据记录，确保数据的质量和可用性。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 flipV="1">
            <a:off x="9372855" y="2345612"/>
            <a:ext cx="869347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8195842" y="1847896"/>
            <a:ext cx="3223375" cy="46818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22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数据预处理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87215" y="45099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数据收集</a:t>
            </a: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49860" y="487680"/>
            <a:ext cx="510540" cy="419100"/>
            <a:chOff x="149860" y="487680"/>
            <a:chExt cx="510540" cy="419100"/>
          </a:xfrm>
        </p:grpSpPr>
        <p:sp>
          <p:nvSpPr>
            <p:cNvPr id="17" name="标题 1"/>
            <p:cNvSpPr txBox="1"/>
            <p:nvPr/>
          </p:nvSpPr>
          <p:spPr>
            <a:xfrm>
              <a:off x="149860" y="718185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49860" y="602933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49860" y="487680"/>
              <a:ext cx="510540" cy="188595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alphaModFix/>
          </a:blip>
          <a:srcRect r="3133"/>
          <a:stretch>
            <a:fillRect/>
          </a:stretch>
        </p:blipFill>
        <p:spPr>
          <a:xfrm>
            <a:off x="2227288" y="0"/>
            <a:ext cx="9964713" cy="6858000"/>
          </a:xfrm>
          <a:custGeom>
            <a:avLst/>
            <a:gdLst>
              <a:gd name="connsiteX0" fmla="*/ 0 w 9964713"/>
              <a:gd name="connsiteY0" fmla="*/ 0 h 6858000"/>
              <a:gd name="connsiteX1" fmla="*/ 9964713 w 9964713"/>
              <a:gd name="connsiteY1" fmla="*/ 0 h 6858000"/>
              <a:gd name="connsiteX2" fmla="*/ 9964713 w 9964713"/>
              <a:gd name="connsiteY2" fmla="*/ 6858000 h 6858000"/>
              <a:gd name="connsiteX3" fmla="*/ 0 w 9964713"/>
              <a:gd name="connsiteY3" fmla="*/ 6858000 h 6858000"/>
            </a:gdLst>
            <a:ahLst/>
            <a:cxnLst/>
            <a:rect l="l" t="t" r="r" b="b"/>
            <a:pathLst>
              <a:path w="9964713" h="6858000">
                <a:moveTo>
                  <a:pt x="0" y="0"/>
                </a:moveTo>
                <a:lnTo>
                  <a:pt x="9964713" y="0"/>
                </a:lnTo>
                <a:lnTo>
                  <a:pt x="9964713" y="6858000"/>
                </a:lnTo>
                <a:lnTo>
                  <a:pt x="0" y="6858000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9884230" cy="6858000"/>
          </a:xfrm>
          <a:prstGeom prst="rect">
            <a:avLst/>
          </a:prstGeom>
          <a:gradFill>
            <a:gsLst>
              <a:gs pos="31000">
                <a:schemeClr val="accent3">
                  <a:lumMod val="50000"/>
                </a:schemeClr>
              </a:gs>
              <a:gs pos="61000">
                <a:schemeClr val="accent3">
                  <a:lumMod val="50000"/>
                  <a:alpha val="75000"/>
                </a:schemeClr>
              </a:gs>
              <a:gs pos="100000">
                <a:schemeClr val="accent3">
                  <a:lumMod val="50000"/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374645" y="513000"/>
            <a:ext cx="11817354" cy="5832000"/>
          </a:xfrm>
          <a:custGeom>
            <a:avLst/>
            <a:gdLst>
              <a:gd name="connsiteX0" fmla="*/ 11436583 w 11817354"/>
              <a:gd name="connsiteY0" fmla="*/ 0 h 5832000"/>
              <a:gd name="connsiteX1" fmla="*/ 7610807 w 11817354"/>
              <a:gd name="connsiteY1" fmla="*/ 0 h 5832000"/>
              <a:gd name="connsiteX2" fmla="*/ 7299205 w 11817354"/>
              <a:gd name="connsiteY2" fmla="*/ 515701 h 5832000"/>
              <a:gd name="connsiteX3" fmla="*/ 2927420 w 11817354"/>
              <a:gd name="connsiteY3" fmla="*/ 515701 h 5832000"/>
              <a:gd name="connsiteX4" fmla="*/ 3239022 w 11817354"/>
              <a:gd name="connsiteY4" fmla="*/ 0 h 5832000"/>
              <a:gd name="connsiteX5" fmla="*/ 0 w 11817354"/>
              <a:gd name="connsiteY5" fmla="*/ 0 h 5832000"/>
              <a:gd name="connsiteX6" fmla="*/ 0 w 11817354"/>
              <a:gd name="connsiteY6" fmla="*/ 5832000 h 5832000"/>
              <a:gd name="connsiteX7" fmla="*/ 8132534 w 11817354"/>
              <a:gd name="connsiteY7" fmla="*/ 5832000 h 5832000"/>
              <a:gd name="connsiteX8" fmla="*/ 8216387 w 11817354"/>
              <a:gd name="connsiteY8" fmla="*/ 5647518 h 5832000"/>
              <a:gd name="connsiteX9" fmla="*/ 10652302 w 11817354"/>
              <a:gd name="connsiteY9" fmla="*/ 5647518 h 5832000"/>
              <a:gd name="connsiteX10" fmla="*/ 10736155 w 11817354"/>
              <a:gd name="connsiteY10" fmla="*/ 5832000 h 5832000"/>
              <a:gd name="connsiteX11" fmla="*/ 11817354 w 11817354"/>
              <a:gd name="connsiteY11" fmla="*/ 5832000 h 5832000"/>
              <a:gd name="connsiteX12" fmla="*/ 11817354 w 11817354"/>
              <a:gd name="connsiteY12" fmla="*/ 380771 h 5832000"/>
            </a:gdLst>
            <a:ahLst/>
            <a:cxnLst/>
            <a:rect l="l" t="t" r="r" b="b"/>
            <a:pathLst>
              <a:path w="11817354" h="5832000">
                <a:moveTo>
                  <a:pt x="11436583" y="0"/>
                </a:moveTo>
                <a:lnTo>
                  <a:pt x="7610807" y="0"/>
                </a:lnTo>
                <a:lnTo>
                  <a:pt x="7299205" y="515701"/>
                </a:lnTo>
                <a:lnTo>
                  <a:pt x="2927420" y="515701"/>
                </a:lnTo>
                <a:lnTo>
                  <a:pt x="3239022" y="0"/>
                </a:lnTo>
                <a:lnTo>
                  <a:pt x="0" y="0"/>
                </a:lnTo>
                <a:lnTo>
                  <a:pt x="0" y="5832000"/>
                </a:lnTo>
                <a:lnTo>
                  <a:pt x="8132534" y="5832000"/>
                </a:lnTo>
                <a:lnTo>
                  <a:pt x="8216387" y="5647518"/>
                </a:lnTo>
                <a:lnTo>
                  <a:pt x="10652302" y="5647518"/>
                </a:lnTo>
                <a:lnTo>
                  <a:pt x="10736155" y="5832000"/>
                </a:lnTo>
                <a:lnTo>
                  <a:pt x="11817354" y="5832000"/>
                </a:lnTo>
                <a:lnTo>
                  <a:pt x="11817354" y="380771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15000"/>
                </a:schemeClr>
              </a:gs>
              <a:gs pos="61000">
                <a:schemeClr val="accent2">
                  <a:alpha val="0"/>
                </a:schemeClr>
              </a:gs>
            </a:gsLst>
            <a:lin ang="10800000" scaled="0"/>
          </a:gradFill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68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7320621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7664656" y="513000"/>
            <a:ext cx="3832018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59130" y="2082800"/>
            <a:ext cx="36000" cy="2692400"/>
          </a:xfrm>
          <a:prstGeom prst="rect">
            <a:avLst/>
          </a:prstGeom>
          <a:gradFill>
            <a:gsLst>
              <a:gs pos="0">
                <a:schemeClr val="accent1"/>
              </a:gs>
              <a:gs pos="68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4662546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401290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336652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987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7826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20745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9067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949068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4274117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4796541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4535329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5057753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flipH="1">
            <a:off x="5318965" y="6159274"/>
            <a:ext cx="167061" cy="162000"/>
          </a:xfrm>
          <a:prstGeom prst="parallelogram">
            <a:avLst>
              <a:gd name="adj" fmla="val 46016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 flipH="1">
            <a:off x="4143511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flipH="1">
            <a:off x="4404723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flipH="1">
            <a:off x="4927147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 flipH="1">
            <a:off x="4665935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 flipH="1">
            <a:off x="5188359" y="6159274"/>
            <a:ext cx="167061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 flipH="1">
            <a:off x="5449564" y="6159274"/>
            <a:ext cx="1961628" cy="162000"/>
          </a:xfrm>
          <a:prstGeom prst="parallelogram">
            <a:avLst>
              <a:gd name="adj" fmla="val 46016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>
                    <a:alpha val="0"/>
                  </a:schemeClr>
                </a:gs>
              </a:gsLst>
              <a:lin ang="108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 flipH="1">
            <a:off x="6001598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 flipH="1">
            <a:off x="5321680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flipH="1">
            <a:off x="6660732" y="513000"/>
            <a:ext cx="530083" cy="468000"/>
          </a:xfrm>
          <a:prstGeom prst="parallelogram">
            <a:avLst>
              <a:gd name="adj" fmla="val 60575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 flipH="1">
            <a:off x="499500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 flipH="1">
            <a:off x="6334060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 flipH="1">
            <a:off x="5665716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 flipH="1">
            <a:off x="7004768" y="513000"/>
            <a:ext cx="530083" cy="468000"/>
          </a:xfrm>
          <a:prstGeom prst="parallelogram">
            <a:avLst>
              <a:gd name="adj" fmla="val 60575"/>
            </a:avLst>
          </a:prstGeom>
          <a:noFill/>
          <a:ln w="6350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2044952" y="2335486"/>
            <a:ext cx="4150847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1549828" y="2471041"/>
            <a:ext cx="4492564" cy="75979"/>
          </a:xfrm>
          <a:prstGeom prst="parallelogram">
            <a:avLst>
              <a:gd name="adj" fmla="val 7354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50000">
                <a:schemeClr val="accent2">
                  <a:alpha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 flipH="1">
            <a:off x="1497862" y="6199099"/>
            <a:ext cx="2504248" cy="145901"/>
          </a:xfrm>
          <a:prstGeom prst="trapezoid">
            <a:avLst>
              <a:gd name="adj" fmla="val 45453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99000">
                <a:schemeClr val="accent2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96899" y="2690027"/>
            <a:ext cx="5498967" cy="226077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0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技术实现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 flipH="1">
            <a:off x="705667" y="1644033"/>
            <a:ext cx="1524215" cy="684000"/>
          </a:xfrm>
          <a:prstGeom prst="snip2DiagRect">
            <a:avLst>
              <a:gd name="adj1" fmla="val 0"/>
              <a:gd name="adj2" fmla="val 24089"/>
            </a:avLst>
          </a:prstGeom>
          <a:gradFill>
            <a:gsLst>
              <a:gs pos="0">
                <a:schemeClr val="accent1">
                  <a:lumMod val="60000"/>
                  <a:lumOff val="40000"/>
                  <a:alpha val="15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99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 flipV="1">
            <a:off x="742430" y="2186440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 rot="10800000" flipV="1">
            <a:off x="2090026" y="1677888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887194" y="654908"/>
            <a:ext cx="1202830" cy="16542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695325" y="5086359"/>
            <a:ext cx="2151453" cy="468000"/>
          </a:xfrm>
          <a:prstGeom prst="rect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20000"/>
                </a:schemeClr>
              </a:gs>
              <a:gs pos="41000">
                <a:schemeClr val="accent2">
                  <a:alpha val="0"/>
                </a:schemeClr>
              </a:gs>
              <a:gs pos="55927">
                <a:schemeClr val="accent2">
                  <a:alpha val="0"/>
                </a:schemeClr>
              </a:gs>
              <a:gs pos="100000">
                <a:schemeClr val="accent1">
                  <a:lumMod val="60000"/>
                  <a:lumOff val="40000"/>
                  <a:alpha val="15000"/>
                </a:schemeClr>
              </a:gs>
            </a:gsLst>
            <a:lin ang="2700000" scaled="0"/>
          </a:gradFill>
          <a:ln w="9525" cap="sq">
            <a:gradFill>
              <a:gsLst>
                <a:gs pos="0">
                  <a:schemeClr val="accent1"/>
                </a:gs>
                <a:gs pos="99000">
                  <a:schemeClr val="accent2"/>
                </a:gs>
              </a:gsLst>
              <a:lin ang="54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729018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flipV="1">
            <a:off x="729018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flipH="1">
            <a:off x="2703655" y="5118056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 flipH="1" flipV="1">
            <a:off x="2703655" y="5411442"/>
            <a:ext cx="108000" cy="108000"/>
          </a:xfrm>
          <a:prstGeom prst="halfFrame">
            <a:avLst>
              <a:gd name="adj1" fmla="val 13346"/>
              <a:gd name="adj2" fmla="val 13139"/>
            </a:avLst>
          </a:prstGeom>
          <a:gradFill>
            <a:gsLst>
              <a:gs pos="0">
                <a:schemeClr val="accent1"/>
              </a:gs>
              <a:gs pos="99000">
                <a:schemeClr val="accent2"/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 rot="8100000">
            <a:off x="313549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 rot="8100000">
            <a:off x="4653311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 rot="8100000">
            <a:off x="3894403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 rot="8100000">
            <a:off x="541221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3500000" scaled="0"/>
          </a:gra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 rot="8100000">
            <a:off x="3514949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 rot="8100000">
            <a:off x="503276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 rot="8100000">
            <a:off x="4273857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 rot="8100000">
            <a:off x="5791675" y="5194359"/>
            <a:ext cx="252000" cy="252000"/>
          </a:xfrm>
          <a:prstGeom prst="halfFrame">
            <a:avLst>
              <a:gd name="adj1" fmla="val 21951"/>
              <a:gd name="adj2" fmla="val 22267"/>
            </a:avLst>
          </a:prstGeom>
          <a:noFill/>
          <a:ln w="9525" cap="sq">
            <a:gradFill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35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854741" y="5135693"/>
            <a:ext cx="1848912" cy="3628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gradFill>
                  <a:gsLst>
                    <a:gs pos="0">
                      <a:srgbClr val="3BFFFA">
                        <a:alpha val="100000"/>
                      </a:srgbClr>
                    </a:gs>
                    <a:gs pos="100000">
                      <a:srgbClr val="1350FD">
                        <a:alpha val="100000"/>
                      </a:srgbClr>
                    </a:gs>
                  </a:gsLst>
                  <a:lin ang="2700000" scaled="0"/>
                </a:gradFill>
                <a:latin typeface="OPPOSans R" panose="00020600040101010101" charset="-122"/>
                <a:ea typeface="OPPOSans R" panose="00020600040101010101" charset="-122"/>
                <a:cs typeface="OPPOSans R" panose="00020600040101010101" charset="-122"/>
              </a:rPr>
              <a:t>POWERPOINT</a:t>
            </a: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7.33039370078745,&quot;left&quot;:355.27464566929126,&quot;top&quot;:93.8348031496063,&quot;width&quot;:509.02393700787417}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1.99055118110232,&quot;left&quot;:31.761732283464568,&quot;top&quot;:81.59173228346457,&quot;width&quot;:878.2382677165355}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1.99055118110232,&quot;left&quot;:31.761732283464568,&quot;top&quot;:81.59173228346457,&quot;width&quot;:878.2382677165355}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1.99055118110232,&quot;left&quot;:31.761732283464568,&quot;top&quot;:81.59173228346457,&quot;width&quot;:878.2382677165355}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1.99055118110232,&quot;left&quot;:31.761732283464568,&quot;top&quot;:81.59173228346457,&quot;width&quot;:878.2382677165355}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1.99055118110232,&quot;left&quot;:31.761732283464568,&quot;top&quot;:81.59173228346457,&quot;width&quot;:878.2382677165355}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1.99055118110232,&quot;left&quot;:31.761732283464568,&quot;top&quot;:81.59173228346457,&quot;width&quot;:878.2382677165355}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1.99055118110232,&quot;left&quot;:31.761732283464568,&quot;top&quot;:81.59173228346457,&quot;width&quot;:878.2382677165355}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1.99055118110232,&quot;left&quot;:31.761732283464568,&quot;top&quot;:81.59173228346457,&quot;width&quot;:878.2382677165355}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4.11370078740157,&quot;left&quot;:392.2363779527559,&quot;top&quot;:108.08858267716535,&quot;width&quot;:459.9705511811024}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4.11370078740157,&quot;left&quot;:392.2363779527559,&quot;top&quot;:108.08858267716535,&quot;width&quot;:459.9705511811024}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7.33039370078745,&quot;left&quot;:355.27464566929126,&quot;top&quot;:93.8348031496063,&quot;width&quot;:509.02393700787417}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4.11370078740157,&quot;left&quot;:392.2363779527559,&quot;top&quot;:108.08858267716535,&quot;width&quot;:459.9705511811024}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34.11370078740157,&quot;left&quot;:392.2363779527559,&quot;top&quot;:108.08858267716535,&quot;width&quot;:459.9705511811024}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7.33039370078745,&quot;left&quot;:355.27464566929126,&quot;top&quot;:93.8348031496063,&quot;width&quot;:509.02393700787417}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38.3909448818898,&quot;left&quot;:52.801811023622044,&quot;top&quot;:136.9064566929134,&quot;width&quot;:853.396377952756}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7.33039370078745,&quot;left&quot;:355.27464566929126,&quot;top&quot;:93.8348031496063,&quot;width&quot;:509.02393700787417}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7.33039370078745,&quot;left&quot;:355.27464566929126,&quot;top&quot;:93.8348031496063,&quot;width&quot;:509.02393700787417}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7.33039370078745,&quot;left&quot;:355.27464566929126,&quot;top&quot;:93.8348031496063,&quot;width&quot;:509.02393700787417}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7.33039370078745,&quot;left&quot;:355.27464566929126,&quot;top&quot;:93.8348031496063,&quot;width&quot;:509.02393700787417}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387.33039370078745,&quot;left&quot;:355.27464566929126,&quot;top&quot;:93.8348031496063,&quot;width&quot;:509.02393700787417}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DIAGRAM_VIRTUALLY_FRAME" val="{&quot;height&quot;:241.99055118110232,&quot;left&quot;:31.761732283464568,&quot;top&quot;:81.59173228346457,&quot;width&quot;:878.2382677165355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0B7B2"/>
      </a:accent1>
      <a:accent2>
        <a:srgbClr val="1350FD"/>
      </a:accent2>
      <a:accent3>
        <a:srgbClr val="0000AF"/>
      </a:accent3>
      <a:accent4>
        <a:srgbClr val="12101B"/>
      </a:accent4>
      <a:accent5>
        <a:srgbClr val="58B32F"/>
      </a:accent5>
      <a:accent6>
        <a:srgbClr val="C55A11"/>
      </a:accent6>
      <a:hlink>
        <a:srgbClr val="0026E5"/>
      </a:hlink>
      <a:folHlink>
        <a:srgbClr val="7E1FA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141</Words>
  <Application>Microsoft Office PowerPoint</Application>
  <PresentationFormat>宽屏</PresentationFormat>
  <Paragraphs>59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OPPOSans B</vt:lpstr>
      <vt:lpstr>OPPOSans H</vt:lpstr>
      <vt:lpstr>Source Han Sans</vt:lpstr>
      <vt:lpstr>OPPOSans R</vt:lpstr>
      <vt:lpstr>Source Han Sans CN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2312805559@qq.com</cp:lastModifiedBy>
  <cp:revision>3</cp:revision>
  <dcterms:created xsi:type="dcterms:W3CDTF">2024-12-16T13:57:26Z</dcterms:created>
  <dcterms:modified xsi:type="dcterms:W3CDTF">2024-12-16T14:28:33Z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202BC303C74F475E99A07C6D39DE22A8_12</vt:lpwstr>
  </property>
  <property fmtid="{D5CDD505-2E9C-101B-9397-08002B2CF9AE}" pid="3" name="KSOProductBuildVer">
    <vt:lpwstr>2052-12.1.0.19302</vt:lpwstr>
  </property>
</Properties>
</file>